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9"/>
  </p:notesMasterIdLst>
  <p:handoutMasterIdLst>
    <p:handoutMasterId r:id="rId30"/>
  </p:handoutMasterIdLst>
  <p:sldIdLst>
    <p:sldId id="277" r:id="rId3"/>
    <p:sldId id="267" r:id="rId4"/>
    <p:sldId id="268" r:id="rId5"/>
    <p:sldId id="270" r:id="rId6"/>
    <p:sldId id="278" r:id="rId7"/>
    <p:sldId id="293" r:id="rId8"/>
    <p:sldId id="269" r:id="rId9"/>
    <p:sldId id="271" r:id="rId10"/>
    <p:sldId id="272" r:id="rId11"/>
    <p:sldId id="279" r:id="rId12"/>
    <p:sldId id="280" r:id="rId13"/>
    <p:sldId id="273" r:id="rId14"/>
    <p:sldId id="281" r:id="rId15"/>
    <p:sldId id="274" r:id="rId16"/>
    <p:sldId id="289" r:id="rId17"/>
    <p:sldId id="290" r:id="rId18"/>
    <p:sldId id="291" r:id="rId19"/>
    <p:sldId id="275" r:id="rId20"/>
    <p:sldId id="292" r:id="rId21"/>
    <p:sldId id="282" r:id="rId22"/>
    <p:sldId id="283" r:id="rId23"/>
    <p:sldId id="284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4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02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4/1/2014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2" y="382231"/>
            <a:ext cx="1371600" cy="55613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1" y="382230"/>
            <a:ext cx="7863840" cy="55613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1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3" y="5682344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2" y="1825626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399" y="1828800"/>
            <a:ext cx="4727449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399" y="2470151"/>
            <a:ext cx="4727449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9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9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2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5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2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2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2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5348" y="2592187"/>
            <a:ext cx="10058400" cy="2743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Baskerville Old Face" pitchFamily="18" charset="0"/>
              </a:rPr>
              <a:t>Web Base Ordering</a:t>
            </a:r>
            <a:br>
              <a:rPr lang="en-US" dirty="0" smtClean="0">
                <a:latin typeface="Baskerville Old Face" pitchFamily="18" charset="0"/>
              </a:rPr>
            </a:br>
            <a:r>
              <a:rPr lang="en-US" dirty="0" smtClean="0">
                <a:latin typeface="Baskerville Old Face" pitchFamily="18" charset="0"/>
              </a:rPr>
              <a:t>&amp; Manufacturing management system </a:t>
            </a:r>
            <a:endParaRPr lang="en-US" dirty="0"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1" y="5486403"/>
            <a:ext cx="10210800" cy="1029506"/>
          </a:xfrm>
        </p:spPr>
        <p:txBody>
          <a:bodyPr>
            <a:normAutofit/>
          </a:bodyPr>
          <a:lstStyle/>
          <a:p>
            <a:r>
              <a:rPr lang="en-US" dirty="0" smtClean="0"/>
              <a:t>Project proposal presentation</a:t>
            </a:r>
          </a:p>
          <a:p>
            <a:endParaRPr lang="en-US" dirty="0" smtClean="0"/>
          </a:p>
          <a:p>
            <a:r>
              <a:rPr lang="en-US" dirty="0" smtClean="0"/>
              <a:t>8 April 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2960" y="6017800"/>
            <a:ext cx="5104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Miss. </a:t>
            </a:r>
            <a:r>
              <a:rPr lang="en-US" b="1" dirty="0" err="1" smtClean="0"/>
              <a:t>Nontra</a:t>
            </a:r>
            <a:r>
              <a:rPr lang="en-US" b="1" dirty="0" smtClean="0"/>
              <a:t> </a:t>
            </a:r>
            <a:r>
              <a:rPr lang="en-US" b="1" dirty="0" err="1" smtClean="0"/>
              <a:t>Mahachanont</a:t>
            </a:r>
            <a:r>
              <a:rPr lang="en-US" b="1" dirty="0" smtClean="0"/>
              <a:t>	542115026</a:t>
            </a:r>
            <a:endParaRPr lang="en-US" dirty="0" smtClean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Parinya</a:t>
            </a:r>
            <a:r>
              <a:rPr lang="en-US" b="1" dirty="0" smtClean="0"/>
              <a:t> </a:t>
            </a:r>
            <a:r>
              <a:rPr lang="en-US" b="1" dirty="0" err="1" smtClean="0"/>
              <a:t>Panyanak</a:t>
            </a:r>
            <a:r>
              <a:rPr lang="en-US" b="1" dirty="0" smtClean="0"/>
              <a:t>		542115034</a:t>
            </a:r>
            <a:endParaRPr lang="en-US" dirty="0" smtClean="0"/>
          </a:p>
          <a:p>
            <a:endParaRPr lang="th-TH" dirty="0"/>
          </a:p>
        </p:txBody>
      </p:sp>
      <p:pic>
        <p:nvPicPr>
          <p:cNvPr id="5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4585856" y="304800"/>
            <a:ext cx="3241963" cy="2424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7180" y="1025237"/>
            <a:ext cx="4727449" cy="641350"/>
          </a:xfrm>
        </p:spPr>
        <p:txBody>
          <a:bodyPr/>
          <a:lstStyle/>
          <a:p>
            <a:r>
              <a:rPr lang="en-US" dirty="0" smtClean="0"/>
              <a:t>Bakery land website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49637" y="3422074"/>
            <a:ext cx="6165273" cy="2299855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Cons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Support only internet access areas.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estimate the ingredients from ordering information.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summary report system.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rcRect l="8186" t="10701" r="9229" b="4059"/>
          <a:stretch>
            <a:fillRect/>
          </a:stretch>
        </p:blipFill>
        <p:spPr>
          <a:xfrm>
            <a:off x="1218419" y="1898071"/>
            <a:ext cx="4004748" cy="3046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5721927" y="942110"/>
            <a:ext cx="6165273" cy="2299855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Pros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B050"/>
                </a:solidFill>
              </a:rPr>
              <a:t>The user can order the product through the website.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B050"/>
                </a:solidFill>
              </a:rPr>
              <a:t>Have tutorial description for ordering.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B050"/>
                </a:solidFill>
              </a:rPr>
              <a:t>Good category management.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1872" y="665019"/>
            <a:ext cx="4727449" cy="641350"/>
          </a:xfrm>
        </p:spPr>
        <p:txBody>
          <a:bodyPr/>
          <a:lstStyle/>
          <a:p>
            <a:r>
              <a:rPr lang="en-US" dirty="0" err="1" smtClean="0"/>
              <a:t>Prims</a:t>
            </a:r>
            <a:r>
              <a:rPr lang="en-US" dirty="0" smtClean="0"/>
              <a:t> software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49637" y="3366655"/>
            <a:ext cx="6165273" cy="2299855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Cons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membership and login support.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online interactive.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coverage report type function.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5721927" y="568036"/>
            <a:ext cx="6165273" cy="2299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Pro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B050"/>
                </a:solidFill>
              </a:rPr>
              <a:t>Easy to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use for no user experience to operation.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B050"/>
                </a:solidFill>
              </a:rPr>
              <a:t>Flexible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technology to control over manual operation.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B050"/>
                </a:solidFill>
              </a:rPr>
              <a:t>Record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rgbClr val="00B050"/>
                </a:solidFill>
              </a:rPr>
              <a:t>each step in the process.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B050"/>
                </a:solidFill>
              </a:rPr>
              <a:t>Fast and accuracy.</a:t>
            </a:r>
            <a:endParaRPr kumimoji="0" lang="en-US" sz="2000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7" name="Content Placeholder 1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78" y="1611076"/>
            <a:ext cx="4610745" cy="3362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reviews</a:t>
            </a:r>
            <a:endParaRPr lang="en-US" dirty="0"/>
          </a:p>
        </p:txBody>
      </p:sp>
      <p:pic>
        <p:nvPicPr>
          <p:cNvPr id="3" name="Picture 2" descr="Macintosh HD:Users:macbookpro13:Desktop:sprin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75" y="2704599"/>
            <a:ext cx="2719762" cy="1479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Macintosh HD:Users:macbookpro13:Desktop:css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50" y="2221214"/>
            <a:ext cx="202438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Macintosh HD:Users:macbookpro13:Desktop:htnl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20" y="2201244"/>
            <a:ext cx="2286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tools reviews</a:t>
            </a:r>
            <a:endParaRPr lang="en-US" dirty="0"/>
          </a:p>
        </p:txBody>
      </p:sp>
      <p:pic>
        <p:nvPicPr>
          <p:cNvPr id="6" name="Picture 5" descr="Macintosh HD:Users:macbookpro13:Desktop:netbean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578" y="2641862"/>
            <a:ext cx="3449525" cy="2059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http://osx.wdfiles.com/local--files/icon:mysqlworkbench/MySQLWorkbench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9705" y="2546464"/>
            <a:ext cx="1857451" cy="2010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Macintosh HD:Users:macbookpro13:Desktop:dw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360" y="2725010"/>
            <a:ext cx="1787324" cy="18278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32163" y="200891"/>
            <a:ext cx="9601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System architecture</a:t>
            </a:r>
            <a:endParaRPr kumimoji="0" lang="en-US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 l="499" r="87"/>
          <a:stretch>
            <a:fillRect/>
          </a:stretch>
        </p:blipFill>
        <p:spPr bwMode="auto">
          <a:xfrm>
            <a:off x="691829" y="840419"/>
            <a:ext cx="10876715" cy="592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3635" y="401783"/>
            <a:ext cx="4193168" cy="128587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Deliverables</a:t>
            </a:r>
            <a:endParaRPr kumimoji="0" lang="en-US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3959" y="1995057"/>
            <a:ext cx="11859492" cy="4461163"/>
          </a:xfrm>
          <a:prstGeom prst="rect">
            <a:avLst/>
          </a:prstGeom>
        </p:spPr>
        <p:txBody>
          <a:bodyPr numCol="2"/>
          <a:lstStyle/>
          <a:p>
            <a:pPr lvl="0"/>
            <a:r>
              <a:rPr lang="en-US" b="1" dirty="0" smtClean="0"/>
              <a:t>Feature#1:</a:t>
            </a:r>
            <a:r>
              <a:rPr lang="en-US" dirty="0" smtClean="0"/>
              <a:t> Member Management System</a:t>
            </a:r>
          </a:p>
          <a:p>
            <a:pPr marL="984250" lvl="0" indent="96838">
              <a:buFont typeface="Arial" pitchFamily="34" charset="0"/>
              <a:buChar char="•"/>
            </a:pP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Wholesaler and admin can login to the system.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Wholesaler and admin can log out from the  system.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Wholesaler and admin can edit their profile.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Wholesaler and admin can view their profile.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Admin can create accounts of users.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Admin can delete accounts of users.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Admin can edit accounts of users.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Admin can search user’s account by user ID and name.</a:t>
            </a:r>
            <a:endParaRPr lang="en-US" sz="1600" dirty="0" smtClean="0"/>
          </a:p>
          <a:p>
            <a:pPr marL="360363" lvl="3" indent="179388">
              <a:buFont typeface="Arial" pitchFamily="34" charset="0"/>
              <a:buChar char="•"/>
            </a:pPr>
            <a:r>
              <a:rPr lang="en-US" dirty="0" smtClean="0"/>
              <a:t>Admin can specify user’s type.</a:t>
            </a:r>
            <a:endParaRPr lang="en-US" sz="1600" dirty="0" smtClean="0"/>
          </a:p>
          <a:p>
            <a:r>
              <a:rPr lang="en-US" dirty="0" smtClean="0"/>
              <a:t> </a:t>
            </a:r>
            <a:endParaRPr lang="en-US" sz="1600" dirty="0" smtClean="0"/>
          </a:p>
          <a:p>
            <a:pPr lvl="0"/>
            <a:endParaRPr lang="en-US" b="1" dirty="0" smtClean="0"/>
          </a:p>
          <a:p>
            <a:pPr lvl="0"/>
            <a:endParaRPr lang="en-US" b="1" dirty="0" smtClean="0"/>
          </a:p>
          <a:p>
            <a:pPr lvl="0"/>
            <a:endParaRPr lang="en-US" b="1" dirty="0" smtClean="0"/>
          </a:p>
          <a:p>
            <a:pPr lvl="0"/>
            <a:endParaRPr lang="en-US" b="1" dirty="0" smtClean="0"/>
          </a:p>
          <a:p>
            <a:pPr lvl="0"/>
            <a:endParaRPr lang="en-US" b="1" dirty="0" smtClean="0"/>
          </a:p>
          <a:p>
            <a:pPr lvl="0"/>
            <a:r>
              <a:rPr lang="en-US" b="1" dirty="0" smtClean="0"/>
              <a:t>Feature#2:</a:t>
            </a:r>
            <a:r>
              <a:rPr lang="en-US" dirty="0" smtClean="0"/>
              <a:t> Order Management System</a:t>
            </a:r>
          </a:p>
          <a:p>
            <a:pPr marL="263525" lvl="0" indent="179388"/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and admin can search bakery details by       </a:t>
            </a:r>
          </a:p>
          <a:p>
            <a:pPr marL="179388" lvl="3" indent="263525"/>
            <a:r>
              <a:rPr lang="en-US" dirty="0" smtClean="0"/>
              <a:t>bakery’s name, type and price.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can make an order of bakery.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can repeat the ordered of bakery from their </a:t>
            </a:r>
          </a:p>
          <a:p>
            <a:pPr marL="263525" lvl="3" indent="179388"/>
            <a:r>
              <a:rPr lang="en-US" dirty="0" smtClean="0"/>
              <a:t>history.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can save unfinished order of bakery. 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can edit their submitted order.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Wholesaler can receive notification successful ordering </a:t>
            </a:r>
          </a:p>
          <a:p>
            <a:pPr marL="263525" lvl="3" indent="179388"/>
            <a:r>
              <a:rPr lang="en-US" dirty="0" smtClean="0"/>
              <a:t>by SMS and email.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Admin can manage bakery’s details.</a:t>
            </a:r>
            <a:endParaRPr lang="en-US" sz="1600" dirty="0" smtClean="0"/>
          </a:p>
          <a:p>
            <a:pPr marL="263525" lvl="3" indent="179388">
              <a:buFont typeface="Arial" pitchFamily="34" charset="0"/>
              <a:buChar char="•"/>
            </a:pPr>
            <a:r>
              <a:rPr lang="en-US" dirty="0" smtClean="0"/>
              <a:t>System can sort manufacturing date from order </a:t>
            </a:r>
          </a:p>
          <a:p>
            <a:pPr marL="263525" lvl="3" indent="179388"/>
            <a:r>
              <a:rPr lang="en-US" dirty="0" smtClean="0"/>
              <a:t>information.</a:t>
            </a:r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025237" y="1302332"/>
            <a:ext cx="4294910" cy="498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b="1" dirty="0" smtClean="0"/>
              <a:t>Progress Report I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1" y="1939637"/>
            <a:ext cx="11528281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149928" y="1066805"/>
            <a:ext cx="4294910" cy="498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b="1" dirty="0" smtClean="0"/>
              <a:t>Progress Report II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260763" y="1759529"/>
            <a:ext cx="8963892" cy="4765965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 sz="2000" b="1" dirty="0" smtClean="0"/>
              <a:t>Feature#3:</a:t>
            </a:r>
            <a:r>
              <a:rPr lang="en-US" sz="2000" dirty="0" smtClean="0"/>
              <a:t> Ingredient management System</a:t>
            </a:r>
          </a:p>
          <a:p>
            <a:pPr marL="900113" lvl="0"/>
            <a:endParaRPr lang="en-US" sz="2000" dirty="0" smtClean="0"/>
          </a:p>
          <a:p>
            <a:pPr marL="1081088" lvl="0" indent="-180975">
              <a:buFont typeface="Arial" pitchFamily="34" charset="0"/>
              <a:buChar char="•"/>
            </a:pPr>
            <a:r>
              <a:rPr lang="en-US" sz="2000" dirty="0" smtClean="0"/>
              <a:t> Admin can manage details of bakery by provide the bakery’s name,</a:t>
            </a:r>
          </a:p>
          <a:p>
            <a:pPr marL="1081088" lvl="0" indent="-180975"/>
            <a:r>
              <a:rPr lang="en-US" sz="2000" dirty="0" smtClean="0"/>
              <a:t>	ingredient and bakery’s quantity.</a:t>
            </a:r>
          </a:p>
          <a:p>
            <a:pPr marL="900113" lvl="0" indent="180975">
              <a:buFont typeface="Arial" pitchFamily="34" charset="0"/>
              <a:buChar char="•"/>
            </a:pPr>
            <a:r>
              <a:rPr lang="en-US" sz="2000" dirty="0" smtClean="0"/>
              <a:t> Admin can manage ingredient type information.</a:t>
            </a:r>
          </a:p>
          <a:p>
            <a:pPr marL="900113" lvl="0" indent="180975">
              <a:buFont typeface="Arial" pitchFamily="34" charset="0"/>
              <a:buChar char="•"/>
            </a:pPr>
            <a:r>
              <a:rPr lang="en-US" sz="2000" dirty="0" smtClean="0"/>
              <a:t> System can calculate the actual number of bakery after the finished.</a:t>
            </a:r>
          </a:p>
          <a:p>
            <a:pPr marL="900113" lvl="0" indent="180975">
              <a:buFont typeface="Arial" pitchFamily="34" charset="0"/>
              <a:buChar char="•"/>
            </a:pPr>
            <a:r>
              <a:rPr lang="en-US" sz="2000" dirty="0" smtClean="0"/>
              <a:t> System can calculate ingredient will be used in manufacturing.</a:t>
            </a:r>
          </a:p>
          <a:p>
            <a:pPr marL="900113" lvl="0" indent="180975">
              <a:buFont typeface="Arial" pitchFamily="34" charset="0"/>
              <a:buChar char="•"/>
            </a:pPr>
            <a:r>
              <a:rPr lang="en-US" sz="2000" dirty="0" smtClean="0"/>
              <a:t> System can calculate ingredient will be used in each type.</a:t>
            </a:r>
          </a:p>
          <a:p>
            <a:pPr marL="900113" lvl="0" indent="180975">
              <a:buFont typeface="Arial" pitchFamily="34" charset="0"/>
              <a:buChar char="•"/>
            </a:pPr>
            <a:r>
              <a:rPr lang="en-US" sz="2000" dirty="0" smtClean="0"/>
              <a:t> System can calculate quantity goal in each bakery’s type.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1207238" y="1640896"/>
            <a:ext cx="9045125" cy="43304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2000" b="1" dirty="0" smtClean="0"/>
              <a:t>Feature#4:</a:t>
            </a:r>
            <a:r>
              <a:rPr lang="en-US" sz="2000" dirty="0" smtClean="0"/>
              <a:t> Summary Report System</a:t>
            </a:r>
          </a:p>
          <a:p>
            <a:pPr lvl="0"/>
            <a:endParaRPr lang="en-US" sz="2000" dirty="0" smtClean="0"/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Wholesaler can view their order history by day, month and year.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view wholesaler’s history by day, month and year.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view summary wholesale order by day, month and year.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search wholesaler’s history by name and ID.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make wholesalers order’s report.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make bakery preparation’s report.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make real production’s report.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make ingredient usage’s report.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Admin can make bakery quantity assurance’s report.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All report can convert to being a graph in PDF form.</a:t>
            </a:r>
          </a:p>
          <a:p>
            <a:pPr marL="720725" lvl="0" indent="82550">
              <a:buFont typeface="Arial" pitchFamily="34" charset="0"/>
              <a:buChar char="•"/>
            </a:pPr>
            <a:r>
              <a:rPr lang="en-US" sz="2000" dirty="0" smtClean="0"/>
              <a:t>	Wholesaler and admin can print their report.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440874" y="831278"/>
            <a:ext cx="4294910" cy="4987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000" b="1" dirty="0" smtClean="0"/>
              <a:t>Progress Report III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258" y="-450273"/>
            <a:ext cx="3474720" cy="1600200"/>
          </a:xfrm>
        </p:spPr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012" y="1544782"/>
            <a:ext cx="6126480" cy="5486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required Internet connection to execute.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supports only </a:t>
            </a:r>
            <a:r>
              <a:rPr lang="en-US" dirty="0" err="1" smtClean="0"/>
              <a:t>Phungnoi</a:t>
            </a:r>
            <a:r>
              <a:rPr lang="en-US" dirty="0" smtClean="0"/>
              <a:t> bakery manufacturer as a sample for developing and testing the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cannot support stock and billing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cannot integrate directly with existing software.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require web browser.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This application require database server. </a:t>
            </a:r>
          </a:p>
          <a:p>
            <a:endParaRPr lang="en-US" dirty="0"/>
          </a:p>
        </p:txBody>
      </p:sp>
      <p:pic>
        <p:nvPicPr>
          <p:cNvPr id="7170" name="Picture 2" descr="http://hubbardhouse.files.wordpress.com/2013/03/warning-sig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02927" y="2164197"/>
            <a:ext cx="3165620" cy="25324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62003" y="429490"/>
            <a:ext cx="6248400" cy="665019"/>
          </a:xfrm>
        </p:spPr>
        <p:txBody>
          <a:bodyPr>
            <a:normAutofit/>
          </a:bodyPr>
          <a:lstStyle/>
          <a:p>
            <a:r>
              <a:rPr lang="en-US" dirty="0" smtClean="0"/>
              <a:t>Quality &amp; assurance</a:t>
            </a:r>
            <a:endParaRPr lang="en-US" dirty="0"/>
          </a:p>
        </p:txBody>
      </p:sp>
      <p:pic>
        <p:nvPicPr>
          <p:cNvPr id="15" name="Picture 6" descr="Model for very small entity software proces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076" y="1324315"/>
            <a:ext cx="11526981" cy="46651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5346" y="443347"/>
            <a:ext cx="9123218" cy="713509"/>
          </a:xfrm>
        </p:spPr>
        <p:txBody>
          <a:bodyPr/>
          <a:lstStyle/>
          <a:p>
            <a:r>
              <a:rPr lang="en-US" sz="4000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782" y="1717964"/>
            <a:ext cx="10529456" cy="3754582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review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tools review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Deliverable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Quality Assurance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Model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Schedule and Milestones  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1163" y="0"/>
            <a:ext cx="3474720" cy="1600200"/>
          </a:xfrm>
        </p:spPr>
        <p:txBody>
          <a:bodyPr/>
          <a:lstStyle/>
          <a:p>
            <a:pPr algn="ctr"/>
            <a:r>
              <a:rPr lang="en-US" dirty="0" smtClean="0"/>
              <a:t>Development model</a:t>
            </a:r>
            <a:endParaRPr lang="th-TH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7416" y="2313729"/>
            <a:ext cx="3297385" cy="3828011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/>
              <a:t>Iterative Software Development Process</a:t>
            </a:r>
          </a:p>
          <a:p>
            <a:endParaRPr lang="en-US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dirty="0" smtClean="0"/>
              <a:t>idea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smtClean="0"/>
              <a:t> realization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“iterating” builds a rough version, validates it, then slowly builds up quality</a:t>
            </a:r>
            <a:endParaRPr lang="th-TH" dirty="0"/>
          </a:p>
        </p:txBody>
      </p:sp>
      <p:pic>
        <p:nvPicPr>
          <p:cNvPr id="30724" name="Picture 4" descr="Iterating Mona Li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2393" y="4337917"/>
            <a:ext cx="6315076" cy="1704975"/>
          </a:xfrm>
          <a:prstGeom prst="rect">
            <a:avLst/>
          </a:prstGeom>
          <a:noFill/>
        </p:spPr>
      </p:pic>
      <p:pic>
        <p:nvPicPr>
          <p:cNvPr id="7" name="Picture 2" descr="http://www.arctern.com/uploadedimages/iterative-model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3566" y="258036"/>
            <a:ext cx="5857916" cy="391683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32163" y="200891"/>
            <a:ext cx="96012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Schedule &amp; milestone</a:t>
            </a:r>
            <a:endParaRPr kumimoji="0" lang="en-US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1199" y="1696316"/>
            <a:ext cx="572960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1163779" y="942131"/>
            <a:ext cx="3463639" cy="429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Proposal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1634833" y="748167"/>
            <a:ext cx="3463639" cy="429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Progress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report I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20" y="1356129"/>
            <a:ext cx="7176107" cy="475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1607124" y="581912"/>
            <a:ext cx="3463639" cy="429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Progress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report II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6113" y="1255164"/>
            <a:ext cx="7309890" cy="507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1607124" y="581912"/>
            <a:ext cx="3463639" cy="42947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Progress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report III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1130" y="1165397"/>
            <a:ext cx="8256763" cy="5055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 txBox="1">
            <a:spLocks/>
          </p:cNvSpPr>
          <p:nvPr/>
        </p:nvSpPr>
        <p:spPr>
          <a:xfrm>
            <a:off x="665015" y="554203"/>
            <a:ext cx="5458695" cy="6788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r>
              <a:rPr lang="en-US" sz="2800" dirty="0" smtClean="0"/>
              <a:t>Final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report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0073" y="1489652"/>
            <a:ext cx="6921963" cy="444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99">
            <a:alpha val="3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1236" y="1052944"/>
            <a:ext cx="57773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Q &amp; A</a:t>
            </a:r>
            <a:endParaRPr lang="th-TH" sz="9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6798">
            <a:off x="5121125" y="3095740"/>
            <a:ext cx="2253995" cy="2561358"/>
          </a:xfrm>
          <a:prstGeom prst="ellipse">
            <a:avLst/>
          </a:prstGeom>
          <a:ln w="63500" cap="rnd">
            <a:solidFill>
              <a:schemeClr val="accent6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9377890" y="1395890"/>
            <a:ext cx="2275024" cy="42037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87350" y="1315827"/>
            <a:ext cx="2324100" cy="42037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092" y="221673"/>
            <a:ext cx="10044546" cy="730827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>…. 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25" y="2482506"/>
            <a:ext cx="2043524" cy="1937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9379" y="2978786"/>
            <a:ext cx="950021" cy="688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8814" y="1701935"/>
            <a:ext cx="956900" cy="6932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400" y="4251531"/>
            <a:ext cx="946514" cy="6856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91" y="1701935"/>
            <a:ext cx="778126" cy="862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14" y="2888014"/>
            <a:ext cx="778126" cy="862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91" y="4251531"/>
            <a:ext cx="778126" cy="86215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10800000">
            <a:off x="7245350" y="3140439"/>
            <a:ext cx="1003300" cy="3573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125" y="2963510"/>
            <a:ext cx="734415" cy="7187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947692"/>
            <a:ext cx="734415" cy="718789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3765550" y="3129634"/>
            <a:ext cx="1003300" cy="3573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71500" y="5715688"/>
            <a:ext cx="2044700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Wholesalers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57040" y="5734395"/>
            <a:ext cx="1955800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Branches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26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654" y="360219"/>
            <a:ext cx="9351819" cy="554181"/>
          </a:xfrm>
        </p:spPr>
        <p:txBody>
          <a:bodyPr>
            <a:noAutofit/>
          </a:bodyPr>
          <a:lstStyle/>
          <a:p>
            <a:r>
              <a:rPr lang="en-US" sz="3600" dirty="0"/>
              <a:t>Introduction</a:t>
            </a:r>
            <a:r>
              <a:rPr lang="en-US" sz="5400" dirty="0"/>
              <a:t>…. </a:t>
            </a:r>
            <a:endParaRPr lang="th-TH" sz="5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462531"/>
            <a:ext cx="1477264" cy="134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1" y="1444772"/>
            <a:ext cx="2381249" cy="36307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ight Arrow 7"/>
          <p:cNvSpPr/>
          <p:nvPr/>
        </p:nvSpPr>
        <p:spPr>
          <a:xfrm>
            <a:off x="2590800" y="3081514"/>
            <a:ext cx="1003300" cy="3573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30" y="1045457"/>
            <a:ext cx="2311400" cy="2214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614931"/>
            <a:ext cx="1477264" cy="134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60" y="2767331"/>
            <a:ext cx="1477264" cy="13429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67" y="1045459"/>
            <a:ext cx="2188633" cy="2214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30" y="3667563"/>
            <a:ext cx="2384103" cy="2042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67" y="3667563"/>
            <a:ext cx="2188633" cy="20428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Right Arrow 17"/>
          <p:cNvSpPr/>
          <p:nvPr/>
        </p:nvSpPr>
        <p:spPr>
          <a:xfrm rot="20414623">
            <a:off x="5134864" y="1974159"/>
            <a:ext cx="1003300" cy="3573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105196">
            <a:off x="5134864" y="4510337"/>
            <a:ext cx="1003300" cy="35730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Ordering</a:t>
            </a:r>
            <a:endParaRPr lang="th-T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1" y="583996"/>
            <a:ext cx="4406900" cy="44915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860" y="782710"/>
            <a:ext cx="4333240" cy="4094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wholesalers</a:t>
            </a:r>
            <a:endParaRPr lang="th-TH" dirty="0"/>
          </a:p>
        </p:txBody>
      </p:sp>
      <p:pic>
        <p:nvPicPr>
          <p:cNvPr id="7" name="Picture 2" descr="http://barbaragiamanco.com/wordpress/wp-content/uploads/2013/10/mistak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383697" y="865045"/>
            <a:ext cx="4789122" cy="3582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2" descr="http://www.greatresumesfast.com/blog/wp-content/uploads/2012/07/oops-key-300x19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826399">
            <a:off x="6516070" y="1031648"/>
            <a:ext cx="3838828" cy="25464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39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Manufacturing</a:t>
            </a:r>
            <a:endParaRPr lang="th-TH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344" y="593568"/>
            <a:ext cx="4918364" cy="3788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0" y="670420"/>
            <a:ext cx="4722780" cy="3729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746" y="290946"/>
            <a:ext cx="4197927" cy="942374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Picture 8" descr="http://www.rjlsoftware.co.uk/Images/RJLWindows.jpg"/>
          <p:cNvPicPr>
            <a:picLocks noChangeAspect="1" noChangeArrowheads="1"/>
          </p:cNvPicPr>
          <p:nvPr/>
        </p:nvPicPr>
        <p:blipFill>
          <a:blip r:embed="rId2"/>
          <a:srcRect b="23295"/>
          <a:stretch>
            <a:fillRect/>
          </a:stretch>
        </p:blipFill>
        <p:spPr bwMode="auto">
          <a:xfrm rot="739215">
            <a:off x="8276780" y="587755"/>
            <a:ext cx="3286148" cy="1690031"/>
          </a:xfrm>
          <a:prstGeom prst="rect">
            <a:avLst/>
          </a:prstGeom>
          <a:noFill/>
        </p:spPr>
      </p:pic>
      <p:pic>
        <p:nvPicPr>
          <p:cNvPr id="5" name="Picture 2" descr="http://wonderlandbakeryblog.files.wordpress.com/2012/07/cacaobk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180520">
            <a:off x="8558398" y="2964441"/>
            <a:ext cx="2825877" cy="1285884"/>
          </a:xfrm>
          <a:prstGeom prst="rect">
            <a:avLst/>
          </a:prstGeom>
          <a:noFill/>
        </p:spPr>
      </p:pic>
      <p:pic>
        <p:nvPicPr>
          <p:cNvPr id="6" name="Picture 12" descr="http://www.pretox.org/sites/default/files/styles/inner_img/public/FoodManufacture.jpg"/>
          <p:cNvPicPr>
            <a:picLocks noChangeAspect="1" noChangeArrowheads="1"/>
          </p:cNvPicPr>
          <p:nvPr/>
        </p:nvPicPr>
        <p:blipFill>
          <a:blip r:embed="rId4"/>
          <a:srcRect b="18442"/>
          <a:stretch>
            <a:fillRect/>
          </a:stretch>
        </p:blipFill>
        <p:spPr bwMode="auto">
          <a:xfrm>
            <a:off x="8069332" y="4765964"/>
            <a:ext cx="3918736" cy="1199750"/>
          </a:xfrm>
          <a:prstGeom prst="rect">
            <a:avLst/>
          </a:prstGeom>
          <a:noFill/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817418" y="1801091"/>
            <a:ext cx="5472546" cy="36298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 Handle ordering information of manufacture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 Facilitate wholesale manage their order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 Determine</a:t>
            </a:r>
            <a:r>
              <a:rPr lang="th-TH" sz="2000" dirty="0" smtClean="0"/>
              <a:t> </a:t>
            </a:r>
            <a:r>
              <a:rPr lang="en-US" sz="2000" dirty="0" smtClean="0"/>
              <a:t> the ingredients in manufacturing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/>
              <a:t> Summary report in any problems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0"/>
            <a:ext cx="9601200" cy="1143000"/>
          </a:xfrm>
        </p:spPr>
        <p:txBody>
          <a:bodyPr/>
          <a:lstStyle/>
          <a:p>
            <a:r>
              <a:rPr lang="en-US" dirty="0" smtClean="0"/>
              <a:t>System reviews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1545" y="1607128"/>
            <a:ext cx="4727449" cy="641350"/>
          </a:xfrm>
        </p:spPr>
        <p:txBody>
          <a:bodyPr/>
          <a:lstStyle/>
          <a:p>
            <a:r>
              <a:rPr lang="en-US" dirty="0" smtClean="0"/>
              <a:t>Absolute  |solution| website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26727" y="3560619"/>
            <a:ext cx="6165273" cy="2299855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Cons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Support only internet access areas.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estimate the ingredients from ordering information.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C00000"/>
                </a:solidFill>
              </a:rPr>
              <a:t>No summary report system.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71" y="2453162"/>
            <a:ext cx="4009524" cy="29809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ontent Placeholder 5"/>
          <p:cNvSpPr txBox="1">
            <a:spLocks/>
          </p:cNvSpPr>
          <p:nvPr/>
        </p:nvSpPr>
        <p:spPr>
          <a:xfrm>
            <a:off x="6054437" y="720437"/>
            <a:ext cx="5721927" cy="24106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2000" b="1" dirty="0" smtClean="0">
                <a:solidFill>
                  <a:srgbClr val="00B050"/>
                </a:solidFill>
              </a:rPr>
              <a:t>Pros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 data is security from virus on machine.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user can save investment.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 using this web site with every operation system.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Support alert message with SMS and email.</a:t>
            </a: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dering &amp; Manufacturing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Ordering &amp; Manufacturing</Template>
  <TotalTime>0</TotalTime>
  <Words>427</Words>
  <Application>Microsoft Office PowerPoint</Application>
  <PresentationFormat>Custom</PresentationFormat>
  <Paragraphs>148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Ordering &amp; Manufacturing</vt:lpstr>
      <vt:lpstr>Web Base Ordering &amp; Manufacturing management system </vt:lpstr>
      <vt:lpstr>agenda</vt:lpstr>
      <vt:lpstr>Introduction…. </vt:lpstr>
      <vt:lpstr>Introduction…. </vt:lpstr>
      <vt:lpstr>PowerPoint Presentation</vt:lpstr>
      <vt:lpstr>PowerPoint Presentation</vt:lpstr>
      <vt:lpstr>PowerPoint Presentation</vt:lpstr>
      <vt:lpstr>solution</vt:lpstr>
      <vt:lpstr>System reviews</vt:lpstr>
      <vt:lpstr>PowerPoint Presentation</vt:lpstr>
      <vt:lpstr>PowerPoint Presentation</vt:lpstr>
      <vt:lpstr>Technology reviews</vt:lpstr>
      <vt:lpstr>Development tools reviews</vt:lpstr>
      <vt:lpstr>PowerPoint Presentation</vt:lpstr>
      <vt:lpstr>PowerPoint Presentation</vt:lpstr>
      <vt:lpstr>PowerPoint Presentation</vt:lpstr>
      <vt:lpstr>PowerPoint Presentation</vt:lpstr>
      <vt:lpstr>limitation</vt:lpstr>
      <vt:lpstr>Quality &amp; assurance</vt:lpstr>
      <vt:lpstr>Development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2014-04-01T04:26:13Z</dcterms:created>
  <dcterms:modified xsi:type="dcterms:W3CDTF">2014-04-01T07:37:52Z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